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1" r:id="rId1"/>
  </p:sldMasterIdLst>
  <p:sldIdLst>
    <p:sldId id="256" r:id="rId2"/>
    <p:sldId id="316" r:id="rId3"/>
    <p:sldId id="383" r:id="rId4"/>
    <p:sldId id="382" r:id="rId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68300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320800" y="0"/>
            <a:ext cx="242888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522413" y="0"/>
            <a:ext cx="3063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4128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3823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2301875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215231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746250" y="4867275"/>
            <a:ext cx="855663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454150" y="5500688"/>
            <a:ext cx="184150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2219325" y="5788025"/>
            <a:ext cx="365125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540000" y="4495800"/>
            <a:ext cx="48736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088" y="1111250"/>
            <a:ext cx="2286000" cy="508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D9ED-8032-4725-872B-45DCB8002D1D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7975"/>
            <a:ext cx="3657600" cy="511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6888" y="4929188"/>
            <a:ext cx="8128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D6F66-5E66-46C2-BB69-83F735FF7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235C8-BB66-43A0-B7ED-4E460C9718DA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6E2EA-7223-434F-9D07-2197C111AA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514E-312D-4D8D-9082-14523833817B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1EBF1-8FF1-41B7-82AE-3291CFEBD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3E1837-4FAC-4180-9CD3-00F05C24DDE3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D37CE4-9DAA-4161-B8C9-BD2070FC5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68300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320800" y="0"/>
            <a:ext cx="242888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522413" y="0"/>
            <a:ext cx="3063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4128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3823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2301875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766888" y="4867275"/>
            <a:ext cx="854075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454150" y="5500688"/>
            <a:ext cx="184150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2219325" y="5791200"/>
            <a:ext cx="365125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2505075" y="4479925"/>
            <a:ext cx="48736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1213008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1500" y="1106488"/>
            <a:ext cx="2286000" cy="508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34E2B-ED30-47E0-A9E5-FA6EE5AF487C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494" y="4114007"/>
            <a:ext cx="3657600" cy="512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525" y="4929188"/>
            <a:ext cx="8128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FAB6A-DD09-4F0C-8D8F-690E00FE13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C5FFC-BA4C-4F92-B295-8D2441607DC0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7ABC0-2F4B-4F2C-9690-4344B1C60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1575E-2DEE-4C88-B20C-88B1864DE184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8926-BAA6-410D-9E65-505A31259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91334D-0AC5-46CB-8AA9-4A76EE369A42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A2B03C-6A0E-44A0-9037-CC1B272BCE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CC346-9D81-4387-8FB4-2E786E6BC746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78E93-6C7D-4CF2-8E59-EBEA59CC0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25658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875963" y="5715000"/>
            <a:ext cx="730250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E4E5F5-8EF5-4B7D-B5FE-D1F5DFA6556E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907AC4-E14B-4903-8BD7-83EC2ED6E7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875963" y="5715000"/>
            <a:ext cx="730250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25658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329710-0194-4608-B132-958CD9BA1382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C294DCB-D029-4421-BFFA-70ABD4560D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99568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482" y="1018381"/>
            <a:ext cx="2011362" cy="511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CAB05B-56E2-4DB4-B334-82D191E913BB}" type="datetimeFigureOut">
              <a:rPr lang="en-US"/>
              <a:pPr>
                <a:defRPr/>
              </a:pPr>
              <a:t>04-Mar-24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13" y="3675063"/>
            <a:ext cx="3200400" cy="48895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875963" y="5715000"/>
            <a:ext cx="730250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9450" y="5734050"/>
            <a:ext cx="8128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1327E06-6793-48E9-9410-1E9711667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59" r:id="rId4"/>
    <p:sldLayoutId id="2147483960" r:id="rId5"/>
    <p:sldLayoutId id="2147483967" r:id="rId6"/>
    <p:sldLayoutId id="2147483961" r:id="rId7"/>
    <p:sldLayoutId id="2147483968" r:id="rId8"/>
    <p:sldLayoutId id="2147483969" r:id="rId9"/>
    <p:sldLayoutId id="2147483962" r:id="rId10"/>
    <p:sldLayoutId id="2147483963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0925" y="461963"/>
            <a:ext cx="9967913" cy="188436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r-Cyrl-RS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Хемијско-технолошка школа “Божидар Ђорђевић Кукар”</a:t>
            </a:r>
            <a:r>
              <a:rPr lang="sr-Cyrl-R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ТЕХНИЧАР ЗА ХЕМИЈСКУ И ФАРМАЦЕУТСКУ ТЕХНОЛОГИЈУ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="" xmlns:a16="http://schemas.microsoft.com/office/drawing/2014/main" id="{5EB52462-AE27-BCDC-3BBD-B18CBE9EA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287" y="2509837"/>
            <a:ext cx="6905625" cy="38862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522515" y="493713"/>
            <a:ext cx="7785462" cy="6129156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3200" b="1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Чиме се бави техничар за хемијску и фармацеутску технологију?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рипрема 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сировина за израду фармацеутских производа;</a:t>
            </a:r>
            <a:endParaRPr lang="sr-Latn-R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владавање 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пословима и задацима у току технолошких фаза добијања фармацеутских производа;</a:t>
            </a:r>
            <a:endParaRPr lang="sr-Latn-R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раћење 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контрола по фазама процеса израде полупроизвода и готових производа;</a:t>
            </a:r>
            <a:endParaRPr lang="sr-Latn-R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Arial" pitchFamily="34" charset="0"/>
              <a:buChar char="•"/>
              <a:tabLst>
                <a:tab pos="457200" algn="l"/>
              </a:tabLst>
            </a:pPr>
            <a:r>
              <a:rPr lang="sr-Cyrl-R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ункционално 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брзо праћење промена и захтева у структури рада приликом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производње:</a:t>
            </a:r>
            <a:r>
              <a:rPr lang="sr-Cyrl-R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инјекционих раствора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инфузија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лиофилизата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сирупа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капи 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ухо, нос и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очи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лековит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масти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супозиторија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емулзија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таблета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капсула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прашкова</a:t>
            </a:r>
            <a:r>
              <a:rPr lang="sr-Cyrl-RS" sz="2000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серума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вакцина</a:t>
            </a: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антибиотика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sr-Latn-RS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кладиштење 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сировина, полупроизвода и готових производа за </a:t>
            </a:r>
            <a:r>
              <a:rPr lang="sr-Cyrl-R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хемијску и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r-Latn-RS" sz="20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фармацеутску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0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технологију</a:t>
            </a:r>
            <a:r>
              <a:rPr lang="sr-Latn-RS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="" xmlns:a16="http://schemas.microsoft.com/office/drawing/2014/main" id="{8710B6AA-4B3D-8490-F01F-402E7859B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7495" y="4319178"/>
            <a:ext cx="2495550" cy="178117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="" xmlns:a16="http://schemas.microsoft.com/office/drawing/2014/main" id="{ADCEB475-8D5F-BA74-ECBC-8672DDBE4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257" y="1048566"/>
            <a:ext cx="3752850" cy="225171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1410" y="213056"/>
            <a:ext cx="6971366" cy="640499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1200"/>
              </a:spcAft>
              <a:buNone/>
            </a:pPr>
            <a:r>
              <a:rPr lang="sr-Cyrl-RS" sz="32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</a:t>
            </a:r>
            <a:r>
              <a:rPr lang="sr-Latn-RS" sz="32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ехничар </a:t>
            </a:r>
            <a:r>
              <a:rPr lang="sr-Latn-RS" sz="3200" b="1" spc="-2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 хемијску и фармацеутску </a:t>
            </a:r>
            <a:r>
              <a:rPr lang="sr-Latn-RS" sz="32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технологију</a:t>
            </a:r>
            <a:r>
              <a:rPr lang="sr-Cyrl-RS" sz="32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најчешће ради:</a:t>
            </a:r>
            <a:endParaRPr lang="sr-Latn-RS" sz="32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1700" b="1" spc="-2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 </a:t>
            </a:r>
            <a:r>
              <a:rPr lang="sr-Cyrl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</a:t>
            </a:r>
            <a:r>
              <a:rPr lang="sr-Latn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огонима </a:t>
            </a:r>
            <a:r>
              <a:rPr lang="sr-Latn-RS" sz="1700" b="1" spc="-2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фармацеутске </a:t>
            </a:r>
            <a:r>
              <a:rPr lang="sr-Latn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индустрије</a:t>
            </a:r>
            <a:r>
              <a:rPr lang="sr-Cyrl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;</a:t>
            </a:r>
            <a:endParaRPr lang="sr-Latn-RS" sz="17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1700" b="1" spc="-2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 </a:t>
            </a:r>
            <a:r>
              <a:rPr lang="sr-Latn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институтима </a:t>
            </a:r>
            <a:r>
              <a:rPr lang="sr-Latn-RS" sz="1700" b="1" spc="-2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 </a:t>
            </a:r>
            <a:r>
              <a:rPr lang="sr-Latn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истраживање</a:t>
            </a:r>
            <a:r>
              <a:rPr lang="sr-Cyrl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;</a:t>
            </a:r>
            <a:endParaRPr lang="sr-Latn-RS" sz="17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 </a:t>
            </a:r>
            <a:r>
              <a:rPr lang="sr-Latn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лабораторијама</a:t>
            </a:r>
            <a:r>
              <a:rPr lang="sr-Cyrl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;</a:t>
            </a:r>
            <a:endParaRPr lang="sr-Latn-RS" sz="17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1700" b="1" spc="-2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 </a:t>
            </a:r>
            <a:r>
              <a:rPr lang="sr-Latn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апотекама</a:t>
            </a:r>
            <a:r>
              <a:rPr lang="sr-Cyrl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;</a:t>
            </a:r>
            <a:endParaRPr lang="sr-Latn-RS" sz="17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709613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Cyrl-RS" sz="1700" b="1" spc="-2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у </a:t>
            </a:r>
            <a:r>
              <a:rPr lang="sr-Latn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производним халама</a:t>
            </a:r>
            <a:r>
              <a:rPr lang="sr-Cyrl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</a:t>
            </a:r>
            <a:r>
              <a:rPr lang="sr-Latn-RS" sz="1700" b="1" spc="-20" dirty="0" smtClean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sr-Latn-RS" sz="1700" b="1" spc="-2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управљајући аутоматизованим производним линијама</a:t>
            </a:r>
            <a:r>
              <a:rPr lang="sr-Cyrl-RS" sz="1700" b="1" spc="-20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за израду козметичких препарата, кућне хемије, фармацеутских производа, боја и лакова…</a:t>
            </a:r>
            <a:endParaRPr lang="en-US" sz="1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Slika 2">
            <a:extLst>
              <a:ext uri="{FF2B5EF4-FFF2-40B4-BE49-F238E27FC236}">
                <a16:creationId xmlns="" xmlns:a16="http://schemas.microsoft.com/office/drawing/2014/main" id="{076659EB-0926-6DD9-1EA3-42BC32103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3077" y="339607"/>
            <a:ext cx="4406580" cy="3250756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="" xmlns:a16="http://schemas.microsoft.com/office/drawing/2014/main" id="{CC293EBE-13F0-E675-4339-F071A6694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7886" y="4259638"/>
            <a:ext cx="3713745" cy="2289080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="" xmlns:a16="http://schemas.microsoft.com/office/drawing/2014/main" id="{0EC9F97D-9855-F2F2-291C-626EE0F1C7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772" y="4848989"/>
            <a:ext cx="2904775" cy="181876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800395" y="523469"/>
            <a:ext cx="10391775" cy="6132513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b="1" dirty="0"/>
              <a:t>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kvir za tekst 2">
            <a:extLst>
              <a:ext uri="{FF2B5EF4-FFF2-40B4-BE49-F238E27FC236}">
                <a16:creationId xmlns="" xmlns:a16="http://schemas.microsoft.com/office/drawing/2014/main" id="{0E88991C-451C-FA2B-30BC-26171F0C2AB2}"/>
              </a:ext>
            </a:extLst>
          </p:cNvPr>
          <p:cNvSpPr txBox="1"/>
          <p:nvPr/>
        </p:nvSpPr>
        <p:spPr>
          <a:xfrm>
            <a:off x="656771" y="596174"/>
            <a:ext cx="8069218" cy="2200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Школовање </a:t>
            </a:r>
            <a:r>
              <a:rPr lang="sr-Cyrl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 </a:t>
            </a:r>
            <a:r>
              <a:rPr lang="sr-Latn-RS" sz="32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настави</a:t>
            </a:r>
            <a:r>
              <a:rPr lang="sr-Cyrl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2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свим 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факултетима</a:t>
            </a:r>
            <a:r>
              <a:rPr lang="sr-Cyrl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2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првенствено на 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сродним</a:t>
            </a:r>
            <a:r>
              <a:rPr lang="sr-Cyrl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2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као што су 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технолошки,</a:t>
            </a:r>
            <a:r>
              <a:rPr lang="sr-Cyrl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200" b="1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фармацеутски</a:t>
            </a:r>
            <a:r>
              <a:rPr lang="sr-Cyrl-RS" sz="3200" b="1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природно</a:t>
            </a:r>
            <a:r>
              <a:rPr lang="sr-Cyrl-RS" sz="3200" b="1" spc="-2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3200" b="1" spc="-2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математички </a:t>
            </a:r>
            <a:r>
              <a:rPr lang="sr-Latn-RS" sz="32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факултет</a:t>
            </a:r>
            <a:r>
              <a:rPr lang="sr-Latn-RS" sz="32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sr-Latn-R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="" xmlns:a16="http://schemas.microsoft.com/office/drawing/2014/main" id="{9B54C56E-35CB-5C3B-0CCE-45B48101E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055" y="3160051"/>
            <a:ext cx="4527550" cy="3143413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="" xmlns:a16="http://schemas.microsoft.com/office/drawing/2014/main" id="{7BECC3EF-B47B-5832-6C5B-4F05F4134C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866" y="3054241"/>
            <a:ext cx="4878713" cy="3249223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="" xmlns:a16="http://schemas.microsoft.com/office/drawing/2014/main" id="{2F911129-DED5-DA1C-75B6-3BA435BA69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6500" y="365826"/>
            <a:ext cx="2612440" cy="228847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858</TotalTime>
  <Words>192</Words>
  <Application>Microsoft Office PowerPoint</Application>
  <PresentationFormat>Custom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Хемијско-технолошка школа “Божидар Ђорђевић Кукар”   ТЕХНИЧАР ЗА ХЕМИЈСКУ И ФАРМАЦЕУТСКУ ТЕХНОЛОГИЈУ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Prevoz specifičnih vrsta tereta</dc:title>
  <dc:creator>LONATRADE</dc:creator>
  <cp:lastModifiedBy>Misko</cp:lastModifiedBy>
  <cp:revision>99</cp:revision>
  <dcterms:created xsi:type="dcterms:W3CDTF">2018-01-25T13:12:25Z</dcterms:created>
  <dcterms:modified xsi:type="dcterms:W3CDTF">2024-03-04T08:14:06Z</dcterms:modified>
</cp:coreProperties>
</file>